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12192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4" d="100"/>
          <a:sy n="114" d="100"/>
        </p:scale>
        <p:origin x="2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713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1)CRISP-DM: 
https://www.the-modeling-agency.com/crisp-dm.pdf
2)What’s the Difference Between a Data Scientist, Research Scientist, and an Applied Scientist?
https://towardsdatascience.com/whats-the-difference-between-a-data-scientist-research-scientist-and-an-applied-scientist-30c04190c1fa
3)How the World’s Biggest Companies Design Machine Learning-Powered Applications
https://towardsdatascience.com/how-the-worlds-biggest-companies-design-machine-learning-powered-applications-701f4114e089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Beyond Interactive: Notebook Innovation at Netflix
https://netflixtechblog.com/notebook-innovation-591ee3221233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5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6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6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2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8.svg"/><Relationship Id="rId4" Type="http://schemas.openxmlformats.org/officeDocument/2006/relationships/image" Target="../media/image6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whats-the-difference-between-a-data-scientist-research-scientist-and-an-applied-scientist-30c04190c1fa" TargetMode="External"/><Relationship Id="rId2" Type="http://schemas.openxmlformats.org/officeDocument/2006/relationships/hyperlink" Target="https://www.the-modeling-agency.com/crisp-dm.pdf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netflixtechblog.com/notebook-innovation-591ee3221233" TargetMode="External"/><Relationship Id="rId4" Type="http://schemas.openxmlformats.org/officeDocument/2006/relationships/hyperlink" Target="https://towardsdatascience.com/how-the-worlds-biggest-companies-design-machine-learning-powered-applications-701f4114e08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2318460"/>
            <a:ext cx="12188951" cy="22191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80905" y="2590362"/>
            <a:ext cx="11808047" cy="15664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7063"/>
              </a:lnSpc>
              <a:spcAft>
                <a:spcPts val="600"/>
              </a:spcAft>
              <a:buNone/>
            </a:pPr>
            <a:r>
              <a:rPr lang="en-US" sz="68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SCIENCE</a:t>
            </a:r>
            <a:br>
              <a:rPr lang="en-US" sz="68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6800" dirty="0" smtClean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FRAMEWORK &amp; TOOLS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80905" y="285679"/>
            <a:ext cx="777637" cy="47613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2324" y="357098"/>
            <a:ext cx="634798" cy="333292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0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APPLE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l="976" r="976"/>
          <a:stretch/>
        </p:blipFill>
        <p:spPr>
          <a:xfrm>
            <a:off x="123794" y="1266508"/>
            <a:ext cx="11804806" cy="519723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0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MICROSOFT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t="1107" b="1107"/>
          <a:stretch/>
        </p:blipFill>
        <p:spPr>
          <a:xfrm>
            <a:off x="2971057" y="85704"/>
            <a:ext cx="9109499" cy="668082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0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Facebook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t="1908" b="1908"/>
          <a:stretch/>
        </p:blipFill>
        <p:spPr>
          <a:xfrm>
            <a:off x="190452" y="1752162"/>
            <a:ext cx="11998500" cy="452493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1977966" y="2914368"/>
            <a:ext cx="1428386" cy="1428393"/>
          </a:xfrm>
          <a:prstGeom prst="rect">
            <a:avLst/>
          </a:prstGeom>
          <a:solidFill>
            <a:srgbClr val="F4F9FF"/>
          </a:solidFill>
        </p:spPr>
      </p:sp>
      <p:sp>
        <p:nvSpPr>
          <p:cNvPr id="6" name="Object 5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904520" y="2706209"/>
            <a:ext cx="8381542" cy="68562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lnSpc>
                <a:spcPts val="5400"/>
              </a:lnSpc>
              <a:buNone/>
            </a:pPr>
            <a:r>
              <a:rPr lang="en-US" sz="4500" b="1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TOOLS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19020" y="152362"/>
            <a:ext cx="11531891" cy="6325450"/>
          </a:xfrm>
          <a:prstGeom prst="rect">
            <a:avLst/>
          </a:prstGeom>
          <a:solidFill>
            <a:srgbClr val="FDFEFE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2540" b="2540"/>
          <a:stretch/>
        </p:blipFill>
        <p:spPr>
          <a:xfrm>
            <a:off x="219020" y="152362"/>
            <a:ext cx="11531891" cy="632545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5702" r="5702"/>
          <a:stretch/>
        </p:blipFill>
        <p:spPr>
          <a:xfrm>
            <a:off x="1123669" y="628493"/>
            <a:ext cx="10331839" cy="5846888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t="255" b="255"/>
          <a:stretch/>
        </p:blipFill>
        <p:spPr>
          <a:xfrm>
            <a:off x="0" y="276156"/>
            <a:ext cx="12104532" cy="6296139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8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Version control  (GIT &amp; GITHUB)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t="3260" b="3260"/>
          <a:stretch/>
        </p:blipFill>
        <p:spPr>
          <a:xfrm>
            <a:off x="476131" y="1856911"/>
            <a:ext cx="10251268" cy="452527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8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ANALYSIS ( Pandas &amp; NumPy)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l="3048" r="3048"/>
          <a:stretch/>
        </p:blipFill>
        <p:spPr>
          <a:xfrm>
            <a:off x="685629" y="1352212"/>
            <a:ext cx="9687610" cy="494554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8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VISUALIZATION (Matplotlib, Seaborn&amp; Plotly)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t="1963" b="1963"/>
          <a:stretch/>
        </p:blipFill>
        <p:spPr>
          <a:xfrm>
            <a:off x="114271" y="1156559"/>
            <a:ext cx="11979454" cy="569972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37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AGENDA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71354" y="1915981"/>
            <a:ext cx="11046242" cy="140518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242900" indent="-242900" algn="l">
              <a:lnSpc>
                <a:spcPts val="2520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Applied Data Science</a:t>
            </a:r>
          </a:p>
          <a:p>
            <a:pPr marL="242900" indent="-242900" algn="l">
              <a:lnSpc>
                <a:spcPts val="2520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CRISP -DM Project Framework</a:t>
            </a:r>
          </a:p>
          <a:p>
            <a:pPr marL="242900" indent="-242900" algn="l">
              <a:lnSpc>
                <a:spcPts val="2520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How the World’s Biggest Companies Design Machine Learning-Powered Applications</a:t>
            </a:r>
          </a:p>
          <a:p>
            <a:pPr marL="242900" indent="-242900" algn="l">
              <a:lnSpc>
                <a:spcPts val="2520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tools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4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Maps &amp; location (Mapbox)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t="3844" b="3844"/>
          <a:stretch/>
        </p:blipFill>
        <p:spPr>
          <a:xfrm>
            <a:off x="1847388" y="2018795"/>
            <a:ext cx="9245450" cy="3375667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4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DASHBOARD  (DASH &amp; STREAMLIT)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t="5843" b="5843"/>
          <a:stretch/>
        </p:blipFill>
        <p:spPr>
          <a:xfrm>
            <a:off x="809423" y="1180805"/>
            <a:ext cx="10946352" cy="5593154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4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MACHINE LEARNING (Sklearn)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t="839" b="839"/>
          <a:stretch/>
        </p:blipFill>
        <p:spPr>
          <a:xfrm>
            <a:off x="2180680" y="1342689"/>
            <a:ext cx="7153175" cy="4893951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6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DEEP LEARNING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t="7821" b="7821"/>
          <a:stretch/>
        </p:blipFill>
        <p:spPr>
          <a:xfrm>
            <a:off x="1028443" y="2285429"/>
            <a:ext cx="10485011" cy="3759071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6" cy="12636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Natural language processing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532892" y="2752037"/>
            <a:ext cx="5926311" cy="2135903"/>
          </a:xfrm>
          <a:prstGeom prst="rect">
            <a:avLst/>
          </a:prstGeom>
          <a:solidFill>
            <a:srgbClr val="FDFEFE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rcRect l="427" r="427"/>
          <a:stretch/>
        </p:blipFill>
        <p:spPr>
          <a:xfrm>
            <a:off x="3532892" y="2752037"/>
            <a:ext cx="5926311" cy="2135903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526351" y="2973200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0058B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83357" y="3146333"/>
            <a:ext cx="38090" cy="18683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3573839" y="3090994"/>
            <a:ext cx="6564893" cy="2422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54"/>
              </a:lnSpc>
              <a:spcAft>
                <a:spcPts val="600"/>
              </a:spcAft>
              <a:buNone/>
            </a:pPr>
            <a:r>
              <a:rPr lang="en-US" sz="23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Google Colabs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526351" y="3735009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0058B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83357" y="3908142"/>
            <a:ext cx="38090" cy="18683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573839" y="3852804"/>
            <a:ext cx="6564893" cy="2422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54"/>
              </a:lnSpc>
              <a:spcAft>
                <a:spcPts val="600"/>
              </a:spcAft>
              <a:buNone/>
            </a:pPr>
            <a:r>
              <a:rPr lang="en-US" sz="23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Anaconda</a:t>
            </a:r>
            <a:endParaRPr lang="en-US" dirty="0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1447216" y="6351587"/>
            <a:ext cx="551283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25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0" y="0"/>
            <a:ext cx="95226" cy="1263651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Set up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28132" y="1375794"/>
            <a:ext cx="890071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Read more </a:t>
            </a:r>
          </a:p>
          <a:p>
            <a:endParaRPr lang="en-US" sz="1200" dirty="0"/>
          </a:p>
          <a:p>
            <a:r>
              <a:rPr lang="en-US" sz="1200" dirty="0"/>
              <a:t>1)CRISP-DM</a:t>
            </a:r>
            <a:r>
              <a:rPr lang="en-US" sz="1200" dirty="0" smtClean="0"/>
              <a:t>:</a:t>
            </a:r>
          </a:p>
          <a:p>
            <a:endParaRPr lang="en-US" sz="1200" dirty="0"/>
          </a:p>
          <a:p>
            <a:r>
              <a:rPr lang="en-US" sz="1200" dirty="0" smtClean="0">
                <a:hlinkClick r:id="rId2"/>
              </a:rPr>
              <a:t>https</a:t>
            </a:r>
            <a:r>
              <a:rPr lang="en-US" sz="1200" dirty="0">
                <a:hlinkClick r:id="rId2"/>
              </a:rPr>
              <a:t>://</a:t>
            </a:r>
            <a:r>
              <a:rPr lang="en-US" sz="1200" dirty="0" smtClean="0">
                <a:hlinkClick r:id="rId2"/>
              </a:rPr>
              <a:t>www.the-modeling-agency.com/crisp-dm.pdf</a:t>
            </a:r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2)What’s the Difference Between a Data Scientist, Research Scientist, and an Applied Scientist</a:t>
            </a:r>
            <a:r>
              <a:rPr lang="en-US" sz="1200" dirty="0" smtClean="0"/>
              <a:t>?</a:t>
            </a:r>
          </a:p>
          <a:p>
            <a:endParaRPr lang="en-US" sz="1200" dirty="0"/>
          </a:p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towardsdatascience.com/whats-the-difference-between-a-data-scientist-research-scientist-and-an-applied-scientist-30c04190c1fa</a:t>
            </a:r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3)How the World’s Biggest Companies Design Machine Learning-Powered </a:t>
            </a:r>
            <a:r>
              <a:rPr lang="en-US" sz="1200" dirty="0" smtClean="0"/>
              <a:t>Applications</a:t>
            </a:r>
          </a:p>
          <a:p>
            <a:endParaRPr lang="en-US" sz="1200" dirty="0"/>
          </a:p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towardsdatascience.com/how-the-worlds-biggest-companies-design-machine-learning-powered-applications-701f4114e089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/>
              <a:t>4) Beyond Interactive: Notebook Innovation at </a:t>
            </a:r>
            <a:r>
              <a:rPr lang="en-US" sz="1200" dirty="0" smtClean="0"/>
              <a:t>Netflix</a:t>
            </a:r>
          </a:p>
          <a:p>
            <a:endParaRPr lang="en-US" sz="1200" dirty="0"/>
          </a:p>
          <a:p>
            <a:r>
              <a:rPr lang="en-US" sz="1200" dirty="0">
                <a:hlinkClick r:id="rId5"/>
              </a:rPr>
              <a:t>https://</a:t>
            </a:r>
            <a:r>
              <a:rPr lang="en-US" sz="1200" dirty="0" smtClean="0">
                <a:hlinkClick r:id="rId5"/>
              </a:rPr>
              <a:t>netflixtechblog.com/notebook-innovation-591ee3221233</a:t>
            </a:r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71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63937" y="2956255"/>
            <a:ext cx="2175919" cy="17341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5304106" y="1608430"/>
            <a:ext cx="6408710" cy="49517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l">
              <a:lnSpc>
                <a:spcPts val="3976"/>
              </a:lnSpc>
              <a:buNone/>
            </a:pPr>
            <a:r>
              <a:rPr lang="en-US" sz="3800" b="1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Applied data scientists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304106" y="2240494"/>
            <a:ext cx="6408710" cy="36671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242900" indent="-242900" algn="l">
              <a:lnSpc>
                <a:spcPts val="2244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Applied scientists use Data science and ML to improve business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outcomes (e.g., revenue, cost, customer experience).</a:t>
            </a:r>
          </a:p>
          <a:p>
            <a:pPr marL="242900" indent="-242900" algn="l">
              <a:lnSpc>
                <a:spcPts val="2244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systems they build may be internal (e.g., product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classification, fraud detection) or customer-facing (e.g., search,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recommendations).</a:t>
            </a:r>
          </a:p>
          <a:p>
            <a:pPr marL="242900" indent="-242900" algn="l">
              <a:lnSpc>
                <a:spcPts val="2244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Outside of use-case driven applications, they might also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internal datasets, tooling, and methodology (e.g.,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 stores, package/docker templates, model testing &amp;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release checks)</a:t>
            </a:r>
          </a:p>
          <a:p>
            <a:pPr marL="242900" indent="-242900" algn="l">
              <a:lnSpc>
                <a:spcPts val="2244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Applied data scientists have higher and deep technical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knowledge of how data science and its methods work.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32406" y="6351587"/>
            <a:ext cx="466094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95220" cy="1263652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Applied Data Science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FFFFFF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63937" y="2956255"/>
            <a:ext cx="2175919" cy="17341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5304106" y="1608430"/>
            <a:ext cx="6408710" cy="49517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l">
              <a:lnSpc>
                <a:spcPts val="3976"/>
              </a:lnSpc>
              <a:buNone/>
            </a:pPr>
            <a:r>
              <a:rPr lang="en-US" sz="3800" b="1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Applied data scientists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304106" y="2240494"/>
            <a:ext cx="6408710" cy="36671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242900" indent="-242900" algn="l">
              <a:lnSpc>
                <a:spcPts val="2244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Applied scientists use Data science and ML to improve business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outcomes (e.g., revenue, cost, customer experience).</a:t>
            </a:r>
          </a:p>
          <a:p>
            <a:pPr marL="242900" indent="-242900" algn="l">
              <a:lnSpc>
                <a:spcPts val="2244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systems they build may be internal (e.g., product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classification, fraud detection) or customer-facing (e.g., search,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recommendations).</a:t>
            </a:r>
          </a:p>
          <a:p>
            <a:pPr marL="242900" indent="-242900" algn="l">
              <a:lnSpc>
                <a:spcPts val="2244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Outside of use-case driven applications, they might also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internal datasets, tooling, and methodology (e.g.,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 stores, package/docker templates, model testing &amp;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release checks)</a:t>
            </a:r>
          </a:p>
          <a:p>
            <a:pPr marL="242900" indent="-242900" algn="l">
              <a:lnSpc>
                <a:spcPts val="2244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Applied data scientists have higher and deep technical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knowledge of how data science and its methods work.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32406" y="6351587"/>
            <a:ext cx="466094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95220" cy="1263652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Applied Data Science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FFFFFF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63937" y="2956255"/>
            <a:ext cx="2175919" cy="1734152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5304106" y="1608430"/>
            <a:ext cx="6408710" cy="49517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l">
              <a:lnSpc>
                <a:spcPts val="3976"/>
              </a:lnSpc>
              <a:buNone/>
            </a:pPr>
            <a:r>
              <a:rPr lang="en-US" sz="3800" b="1" kern="0" spc="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Applied data scientists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304106" y="2240494"/>
            <a:ext cx="6408710" cy="36671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242900" indent="-242900" algn="l">
              <a:lnSpc>
                <a:spcPts val="2244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Applied scientists use Data science and ML to improve business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outcomes (e.g., revenue, cost, customer experience).</a:t>
            </a:r>
          </a:p>
          <a:p>
            <a:pPr marL="242900" indent="-242900" algn="l">
              <a:lnSpc>
                <a:spcPts val="2244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systems they build may be internal (e.g., product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classification, fraud detection) or customer-facing (e.g., search,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recommendations).</a:t>
            </a:r>
          </a:p>
          <a:p>
            <a:pPr marL="242900" indent="-242900" algn="l">
              <a:lnSpc>
                <a:spcPts val="2244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Outside of use-case driven applications, they might also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internal datasets, tooling, and methodology (e.g.,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 stores, package/docker templates, model testing &amp;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release checks)</a:t>
            </a:r>
          </a:p>
          <a:p>
            <a:pPr marL="242900" indent="-242900" algn="l">
              <a:lnSpc>
                <a:spcPts val="2244"/>
              </a:lnSpc>
              <a:buSzPct val="100000"/>
              <a:buChar char="•"/>
            </a:pP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Applied data scientists have higher and deep technical</a:t>
            </a:r>
            <a:b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1800" kern="0" spc="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knowledge of how data science and its methods work.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0" y="6197320"/>
            <a:ext cx="996652" cy="65896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39" y="6340160"/>
            <a:ext cx="710974" cy="373287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32406" y="6351587"/>
            <a:ext cx="466094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000A44">
                    <a:alpha val="80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95220" cy="1263652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476131" y="402807"/>
            <a:ext cx="11617595" cy="3847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Applied Data Science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FFFFFF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3696" r="3696"/>
          <a:stretch/>
        </p:blipFill>
        <p:spPr>
          <a:xfrm>
            <a:off x="933217" y="590402"/>
            <a:ext cx="10822949" cy="626588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95220" cy="1761875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807"/>
            <a:ext cx="11617595" cy="8829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24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CRISP-DM breaks the process of</a:t>
            </a:r>
            <a:b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sz="3800" dirty="0" smtClean="0">
                <a:solidFill>
                  <a:srgbClr val="00143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mining into six major phases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42839" y="1847388"/>
            <a:ext cx="12046113" cy="444557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rcRect t="9270" b="9270"/>
          <a:stretch/>
        </p:blipFill>
        <p:spPr>
          <a:xfrm>
            <a:off x="142839" y="1847388"/>
            <a:ext cx="12046113" cy="4445573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57086" y="495176"/>
            <a:ext cx="11274781" cy="586593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3725" b="3725"/>
          <a:stretch/>
        </p:blipFill>
        <p:spPr>
          <a:xfrm>
            <a:off x="457086" y="495176"/>
            <a:ext cx="11274781" cy="586593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868" r="868"/>
          <a:stretch/>
        </p:blipFill>
        <p:spPr>
          <a:xfrm>
            <a:off x="885604" y="542789"/>
            <a:ext cx="10687502" cy="6007695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" y="47613"/>
            <a:ext cx="12093726" cy="6761059"/>
          </a:xfrm>
          <a:prstGeom prst="rect">
            <a:avLst/>
          </a:prstGeom>
          <a:noFill/>
          <a:ln w="127000">
            <a:solidFill>
              <a:srgbClr val="D4D4D4"/>
            </a:solidFill>
            <a:prstDash val="solid"/>
            <a:miter lim="800000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259</Words>
  <Application>Microsoft Office PowerPoint</Application>
  <PresentationFormat>Widescreen</PresentationFormat>
  <Paragraphs>97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Source Sans Pro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John</cp:lastModifiedBy>
  <cp:revision>3</cp:revision>
  <dcterms:created xsi:type="dcterms:W3CDTF">2021-05-04T11:57:30Z</dcterms:created>
  <dcterms:modified xsi:type="dcterms:W3CDTF">2021-05-04T13:06:47Z</dcterms:modified>
</cp:coreProperties>
</file>